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webextensions/webextension1.xml" ContentType="application/vnd.ms-office.webextension+xml"/>
  <Override PartName="/ppt/tags/tag3.xml" ContentType="application/vnd.openxmlformats-officedocument.presentationml.tags+xml"/>
  <Override PartName="/ppt/webextensions/webextension2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custDataLst>
    <p:tags r:id="rId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7"/>
    <p:restoredTop sz="94689"/>
  </p:normalViewPr>
  <p:slideViewPr>
    <p:cSldViewPr snapToGrid="0">
      <p:cViewPr varScale="1">
        <p:scale>
          <a:sx n="133" d="100"/>
          <a:sy n="133" d="100"/>
        </p:scale>
        <p:origin x="171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E3F1C-FFA8-192C-8C59-A4D1375ED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10D6D5-B233-EB27-B1CA-01A91E53BD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A88983-0EC7-FE42-8D1B-429D166C1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8125D9-D76D-EFC2-67D8-E63BFEE48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68BD1-23CC-1227-BA42-56A8FD51E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33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0C86C-EE01-4FEB-F73C-1D152FE806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67F500-BDB5-E8A4-9149-64617BC116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F8BBF2-804E-6FA2-4903-2B2500AEC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7D793E-D65D-95B7-BED4-9370017FB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62A4BA-4238-20A7-7F59-C3601FF77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82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C8C166-F4EB-977A-1DE6-3E54F09055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B1A7BD-EBA1-6194-0414-2841996E4E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FEADAA-AA05-13FE-ED1E-493D5DA349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DE7E8-E1BD-42C4-2641-6A6E2ABC8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C31E5D-88B2-CA48-E2C5-D31628E39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481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FC600-6582-8AA1-76CF-6FD741FA9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3B4BB-DE2D-3055-A230-A8EC2BD51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40F2B-2C39-2F1D-BB16-587E0C61B9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09D61-E75B-1DC8-D1B2-3A703956D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348A3-2830-0FE4-FE89-FCFAC52C3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40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014D5-6EFB-B2B6-A7AA-269A6EAF5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758AAE-0BC0-98D3-A92B-A8438F57D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A184A-1B6E-B860-1AB3-6D986F57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32CF8-B027-2F40-A2B3-50EEADF3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97C4A-2498-1D59-EBF2-491A8554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42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DAA67-F110-3AB7-4D0D-138A0A01B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102AC-16D1-3025-DB4F-26A8179128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990D4-E54E-903D-2C74-8A69C2695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D142D-3FB1-2685-D33D-4A90A50A1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634FDE-7BEB-F2B9-8301-6E9BB1375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4EF33F-42E0-D451-0767-465A4EF6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070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17A13-A0F1-83FA-39A6-631BC9A8A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FD322F-24DC-4B5A-856B-FC213D28F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FACFBC-0B08-88D2-4974-F7CB0CE6E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643E36-06E4-2B9A-FF69-74E9DDD88B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474BCC-AEE8-3794-94AE-85D5286DB2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8D8659-514A-D8C6-9DAB-657B78CDB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4B3198-512D-B841-A1DF-2FED82474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7A1302-D046-0290-712D-CD1D47E1E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843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0FE4-6AC2-7B46-618F-1E991BD3B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1CB26C-B9FF-6F01-C7A7-A6FF68620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F2DCC1-08B2-7B16-65AE-A3A6B1FF6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57DEF3-885C-70D4-23D1-15B652BB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25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B5779-4A6D-38D2-4DC4-938B830A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B77FC6-C6DD-FF0B-B8A3-4443BA9AC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153DDE-9FB2-2F6A-F010-E53CE24E5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33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9AE61-0A1A-B2E9-BD7C-2BB79F9D7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D3D26-7C7B-4227-2359-55DBE8D08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0076B-8018-8483-8CB3-ACC5AB47E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EEAAC-C714-E1F6-8D23-D458CFD61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9C04A9-35A5-9028-1376-C1074D6C8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ED9481-0B20-0903-48F6-8B7B187CB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23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4FA31-DAAF-2344-0C7B-67F2796B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252E03-00D9-3311-A3FB-C560AB88D1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F1231-C9D8-1AC3-BC04-1BB024AB6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C18590-5071-B644-5122-3B26E139F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29F8CE-5803-19AF-A705-C84657AE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427DFA-3ECD-A41A-4936-850BE36F1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4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A0B26D-782B-0DA4-9510-99B21390C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FD0FDD-0EEF-A19E-7A15-A411578F0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F954B0-775F-1923-3663-E28333526D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3C30AF-334B-E145-85E1-A3F866904DDC}" type="datetimeFigureOut">
              <a:rPr lang="en-US" smtClean="0"/>
              <a:t>2/10/26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BF77D-5273-DE7D-470B-BC03EEB3FB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0864A-E026-21AB-F24B-0B1D0C1579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FB66C-6BE7-E349-90CE-A20DBA1592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415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1/relationships/webextension" Target="../webextensions/webextension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F019B4-B701-FB74-9A89-9FE9231046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Using [solution D] we spare cost X over Y months with expected [KPI] change by Z%.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71E4C34E-28EB-80E7-7895-9447A79E23A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43939232"/>
                  </p:ext>
                </p:extLst>
              </p:nvPr>
            </p:nvGraphicFramePr>
            <p:xfrm>
              <a:off x="0" y="1622744"/>
              <a:ext cx="12191996" cy="523525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71E4C34E-28EB-80E7-7895-9447A79E23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622744"/>
                <a:ext cx="12191996" cy="5235255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3436832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B16E1-B026-0B78-EBE5-7E133D13F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FB628E-4A08-EDF9-09CC-04AAEF85C1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33CA6B9-2739-0667-AD2F-E61E68B93C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6688FB-FBA8-7745-F50C-93E7B39E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BB39EE9-1127-D0D5-03AD-48DDCA53D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2AE00F-A1B0-9874-68D4-E530C0E83A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17AD393-0A7E-5703-FBEB-3C2ACF110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Autofit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Using [solution D] we spare cost X over Y months with expected [KPI] change by Z%.</a:t>
            </a:r>
          </a:p>
        </p:txBody>
      </p:sp>
      <mc:AlternateContent xmlns:mc="http://schemas.openxmlformats.org/markup-compatibility/2006">
        <mc:Choice xmlns:we="http://schemas.microsoft.com/office/webextensions/webextension/2010/11" xmlns:pca="http://schemas.microsoft.com/office/powerpoint/2013/contentapp" Requires="we pca">
          <p:graphicFrame>
            <p:nvGraphicFramePr>
              <p:cNvPr id="6" name="Content Placeholder 5">
                <a:extLst>
                  <a:ext uri="{FF2B5EF4-FFF2-40B4-BE49-F238E27FC236}">
                    <a16:creationId xmlns:a16="http://schemas.microsoft.com/office/drawing/2014/main" id="{F6B61CA3-601F-32FB-CC72-BA0713A4B013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0" y="1622744"/>
              <a:ext cx="12191996" cy="523525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6" name="Content Placeholder 5">
                <a:extLst>
                  <a:ext uri="{FF2B5EF4-FFF2-40B4-BE49-F238E27FC236}">
                    <a16:creationId xmlns:a16="http://schemas.microsoft.com/office/drawing/2014/main" id="{F6B61CA3-601F-32FB-CC72-BA0713A4B0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0" y="1622744"/>
                <a:ext cx="12191996" cy="5235255"/>
              </a:xfrm>
              <a:prstGeom prst="rect">
                <a:avLst/>
              </a:prstGeom>
            </p:spPr>
          </p:pic>
        </mc:Fallback>
      </mc:AlternateContent>
    </p:spTree>
    <p:custDataLst>
      <p:tags r:id="rId1"/>
    </p:custDataLst>
    <p:extLst>
      <p:ext uri="{BB962C8B-B14F-4D97-AF65-F5344CB8AC3E}">
        <p14:creationId xmlns:p14="http://schemas.microsoft.com/office/powerpoint/2010/main" val="500607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_STYLESHEET" val="{&quot;selectedSheet&quot;:&quot;default&quot;,&quot;sheets&quot;:{&quot;default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2C58&quot;},{&quot;name&quot;:&quot;accent1&quot;,&quot;value&quot;:&quot;#001866&quot;},{&quot;name&quot;:&quot;accent2&quot;,&quot;value&quot;:&quot;#4C05FF&quot;},{&quot;name&quot;:&quot;secondary1&quot;,&quot;value&quot;:&quot;#5Da8f9&quot;},{&quot;name&quot;:&quot;secondary2&quot;,&quot;value&quot;:&quot;#e8f0fa&quot;},{&quot;name&quot;:&quot;shading1&quot;,&quot;value&quot;:&quot;#eAeaea&quot;},{&quot;name&quot;:&quot;shading2&quot;,&quot;value&quot;:&quot;#c0c0c0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3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d25c4&quot;,&quot;#6166d6&quot;,&quot;#8e92e1&quot;,&quot;#BBBEED&quot;,&quot;#E8E9F9&quot;],&quot;diverging&quot;:[&quot;#4DC1FF&quot;,&quot;#4170F3&quot;,&quot;#7A6DEF&quot;,&quot;#B36BF1&quot;,&quot;#DB64FF&quot;]},&quot;statusColors&quot;:[{&quot;name&quot;:&quot;success&quot;,&quot;value&quot;:&quot;#009917&quot;},{&quot;name&quot;:&quot;warning&quot;,&quot;value&quot;:&quot;#FFD000&quot;},{&quot;name&quot;:&quot;danger&quot;,&quot;value&quot;:&quot;#DD0000&quot;}]},&quot;Red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240000&quot;},{&quot;name&quot;:&quot;accent1&quot;,&quot;value&quot;:&quot;#FB031B&quot;},{&quot;name&quot;:&quot;accent2&quot;,&quot;value&quot;:&quot;#2e4a64&quot;},{&quot;name&quot;:&quot;secondary1&quot;,&quot;value&quot;:&quot;#bdc5cc&quot;},{&quot;name&quot;:&quot;secondary2&quot;,&quot;value&quot;:&quot;#ffe9ec&quot;},{&quot;name&quot;:&quot;shading1&quot;,&quot;value&quot;:&quot;#dadada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3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fb031b&quot;,&quot;#fc4f5f&quot;,&quot;#fd818d&quot;,&quot;#feb3bb&quot;,&quot;#ffe6e8&quot;],&quot;diverging&quot;:[&quot;#c10d1f&quot;,&quot;#c10d9d&quot;,&quot;#8d52a1&quot;,&quot;#5652a1&quot;,&quot;#085caa&quot;]},&quot;statusColors&quot;:[{&quot;name&quot;:&quot;success&quot;,&quot;value&quot;:&quot;#009917&quot;},{&quot;name&quot;:&quot;warning&quot;,&quot;value&quot;:&quot;#FFD000&quot;},{&quot;name&quot;:&quot;danger&quot;,&quot;value&quot;:&quot;#DD0000&quot;}]},&quot;Green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31d12&quot;},{&quot;name&quot;:&quot;accent1&quot;,&quot;value&quot;:&quot;#00564b&quot;},{&quot;name&quot;:&quot;accent2&quot;,&quot;value&quot;:&quot;#009c58&quot;},{&quot;name&quot;:&quot;secondary1&quot;,&quot;value&quot;:&quot;#17de88&quot;},{&quot;name&quot;:&quot;secondary2&quot;,&quot;value&quot;:&quot;#e2f2e6&quot;},{&quot;name&quot;:&quot;shading1&quot;,&quot;value&quot;:&quot;#dfdfdf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3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118955&quot;,&quot;#58ac88&quot;,&quot;#88c4aa&quot;,&quot;#b8dccc&quot;,&quot;#e7f3ee&quot;],&quot;diverging&quot;:[&quot;#29669f&quot;,&quot;#5f8fc2&quot;,&quot;#9f99a4&quot;,&quot;#c6683c&quot;,&quot;#b75200&quot;]},&quot;statusColors&quot;:[{&quot;name&quot;:&quot;success&quot;,&quot;value&quot;:&quot;#009917&quot;},{&quot;name&quot;:&quot;warning&quot;,&quot;value&quot;:&quot;#FFD000&quot;},{&quot;name&quot;:&quot;danger&quot;,&quot;value&quot;:&quot;#DD0000&quot;}]},&quot;Black&quot;:{&quot;presets&quot;:[{&quot;name&quot;:&quot;Header&quot;,&quot;fontFamily&quot;:&quot;Arial&quot;,&quot;fontColor&quot;:&quot;text&quot;,&quot;fontColor2&quot;:&quot;text2&quot;,&quot;fontWeight&quot;:&quot;bold&quot;,&quot;fontStyle&quot;:&quot;normal&quot;,&quot;fontSize&quot;:&quot;16pt&quot;,&quot;textDecoration&quot;:&quot;normal&quot;},{&quot;name&quot;:&quot;SubHeader&quot;,&quot;fontFamily&quot;:&quot;Arial&quot;,&quot;fontColor&quot;:&quot;text&quot;,&quot;fontColor2&quot;:&quot;text2&quot;,&quot;fontWeight&quot;:&quot;bold&quot;,&quot;fontStyle&quot;:&quot;normal&quot;,&quot;fontSize&quot;:&quot;14pt&quot;,&quot;textDecoration&quot;:&quot;normal&quot;},{&quot;name&quot;:&quot;Body&quot;,&quot;fontFamily&quot;:&quot;Arial&quot;,&quot;fontColor&quot;:&quot;text&quot;,&quot;fontColor2&quot;:&quot;text2&quot;,&quot;fontWeight&quot;:&quot;normal&quot;,&quot;fontStyle&quot;:&quot;normal&quot;,&quot;fontSize&quot;:&quot;12pt&quot;,&quot;textDecoration&quot;:&quot;normal&quot;},{&quot;name&quot;:&quot;Highlight&quot;,&quot;fontFamily&quot;:&quot;Calisto MT&quot;,&quot;fontColor&quot;:&quot;accent2&quot;,&quot;fontColor2&quot;:&quot;text2&quot;,&quot;fontWeight&quot;:&quot;bold&quot;,&quot;fontStyle&quot;:&quot;normal&quot;,&quot;fontSize&quot;:&quot;22pt&quot;,&quot;textDecoration&quot;:&quot;normal&quot;},{&quot;name&quot;:&quot;SmallBody&quot;,&quot;fontFamily&quot;:&quot;Arial&quot;,&quot;fontColor&quot;:&quot;text&quot;,&quot;fontColor2&quot;:&quot;text2&quot;,&quot;fontWeight&quot;:&quot;normal&quot;,&quot;fontStyle&quot;:&quot;normal&quot;,&quot;fontSize&quot;:&quot;10pt&quot;,&quot;textDecoration&quot;:&quot;normal&quot;},{&quot;name&quot;:&quot;Caption&quot;,&quot;fontFamily&quot;:&quot;Arial&quot;,&quot;fontColor&quot;:&quot;text&quot;,&quot;fontColor2&quot;:&quot;text2&quot;,&quot;fontWeight&quot;:&quot;normal&quot;,&quot;fontStyle&quot;:&quot;italic&quot;,&quot;fontSize&quot;:&quot;8pt&quot;,&quot;textDecoration&quot;:&quot;normal&quot;}],&quot;defaults&quot;:{&quot;preset&quot;:&quot;Body&quot;,&quot;border&quot;:&quot;level3&quot;,&quot;color&quot;:&quot;text&quot;,&quot;spacer&quot;:&quot;medium&quot;},&quot;colors&quot;:[{&quot;name&quot;:&quot;text&quot;,&quot;value&quot;:&quot;#333333&quot;},{&quot;name&quot;:&quot;background&quot;,&quot;value&quot;:&quot;#ffffff&quot;},{&quot;name&quot;:&quot;text2&quot;,&quot;value&quot;:&quot;#FFFFFF&quot;},{&quot;name&quot;:&quot;background2&quot;,&quot;value&quot;:&quot;#000000&quot;},{&quot;name&quot;:&quot;accent1&quot;,&quot;value&quot;:&quot;#444444&quot;},{&quot;name&quot;:&quot;accent2&quot;,&quot;value&quot;:&quot;#cecbb0&quot;},{&quot;name&quot;:&quot;secondary1&quot;,&quot;value&quot;:&quot;#e6d327&quot;},{&quot;name&quot;:&quot;secondary2&quot;,&quot;value&quot;:&quot;#e3e3e3&quot;},{&quot;name&quot;:&quot;shading1&quot;,&quot;value&quot;:&quot;#dadada&quot;},{&quot;name&quot;:&quot;shading2&quot;,&quot;value&quot;:&quot;#bbbbbb&quot;},{&quot;name&quot;:&quot;hyperlink&quot;,&quot;value&quot;:&quot;#362fec&quot;},{&quot;name&quot;:&quot;followedhyperlink&quot;,&quot;value&quot;:&quot;#9C1FFE&quot;}],&quot;fontFamilies&quot;:[&quot;Arial&quot;,&quot;Bahnschrift&quot;,&quot;Baskerville Old Face&quot;,&quot;Bell MT&quot;,&quot;Bodoni MT&quot;,&quot;Book Antiqua&quot;,&quot;Bookman Old Style&quot;,&quot;Calibri&quot;,&quot;Calibri Light&quot;,&quot;Calisto MT&quot;,&quot;Cambria&quot;,&quot;Candara&quot;,&quot;Centaur&quot;,&quot;Century&quot;,&quot;Century Gothic&quot;,&quot;Consolas&quot;,&quot;Constantia&quot;,&quot;Corbel&quot;,&quot;Franklin Gothic Book&quot;,&quot;Garamond&quot;,&quot;Georgia&quot;,&quot;Gill Sans MT&quot;,&quot;Lucida Sans&quot;,&quot;Palatino Linotype&quot;,&quot;Perpetua&quot;,&quot;Rockwell&quot;,&quot;Sans Serif Collection&quot;,&quot;Segoe UI&quot;,&quot;Sylfaen&quot;,&quot;Tahoma&quot;,&quot;Times New Roman&quot;,&quot;Trebuchet MS&quot;,&quot;Verdana&quot;],&quot;fontSizes&quot;:[&quot;8pt&quot;,&quot;10pt&quot;,&quot;12pt&quot;,&quot;14pt&quot;,&quot;16pt&quot;,&quot;18pt&quot;,&quot;20pt&quot;,&quot;24pt&quot;],&quot;spacerWidths&quot;:[{&quot;name&quot;:&quot;expansive&quot;,&quot;width&quot;:72},{&quot;name&quot;:&quot;spacious&quot;,&quot;width&quot;:56},{&quot;name&quot;:&quot;comfortable&quot;,&quot;width&quot;:36},{&quot;name&quot;:&quot;cozy&quot;,&quot;width&quot;:28},{&quot;name&quot;:&quot;compact&quot;,&quot;width&quot;:18}],&quot;cellPadding&quot;:3,&quot;borders&quot;:[{&quot;name&quot;:&quot;level1&quot;,&quot;width&quot;:3,&quot;color&quot;:&quot;background2&quot;,&quot;type&quot;:&quot;solid&quot;},{&quot;name&quot;:&quot;level2&quot;,&quot;width&quot;:2,&quot;color&quot;:&quot;accent1&quot;,&quot;type&quot;:&quot;solid&quot;},{&quot;name&quot;:&quot;level3&quot;,&quot;width&quot;:1,&quot;color&quot;:&quot;text&quot;,&quot;type&quot;:&quot;solid&quot;},{&quot;name&quot;:&quot;level4&quot;,&quot;width&quot;:1,&quot;color&quot;:&quot;shading2&quot;,&quot;type&quot;:&quot;solid&quot;},{&quot;name&quot;:&quot;level5&quot;,&quot;width&quot;:1,&quot;color&quot;:&quot;shading2&quot;,&quot;type&quot;:&quot;dashed&quot;}],&quot;dataVisualizationColors&quot;:{&quot;sequential&quot;:[&quot;#212121&quot;,&quot;#646464&quot;,&quot;#909090&quot;,&quot;#bcbcbc&quot;,&quot;#eeeeee&quot;],&quot;diverging&quot;:[&quot;#EBEA02&quot;,&quot;#e6f035&quot;,&quot;#b9ee5d&quot;,&quot;#97e07c&quot;,&quot;#81cc8a&quot;]},&quot;statusColors&quot;:[{&quot;name&quot;:&quot;success&quot;,&quot;value&quot;:&quot;#009917&quot;},{&quot;name&quot;:&quot;warning&quot;,&quot;value&quot;:&quot;#FFD000&quot;},{&quot;name&quot;:&quot;danger&quot;,&quot;value&quot;:&quot;#DD0000&quot;}]}}}"/>
  <p:tag name="DECKAI_COLOR_SCHEMES" val="Hello from VBA at 3:48:55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16,0.94,0.94,0.94,0.94],&quot;rows&quot;:[0.6512261580381471,0.6693914623069936,1.3179520593926468,1.3614303202622122],&quot;cells&quot;:[[{&quot;id&quot;:&quot;eb4efb63-7de2-4204-a14f-9a06a701c641&quot;,&quot;text&quot;:&quot;&quot;},{&quot;id&quot;:&quot;58fb3c35-d139-4c35-8237-59cd9f3cb242&quot;,&quot;text&quot;:&quot;A) Monolith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A) Monolith&quot;}]}]}},{&quot;id&quot;:&quot;7f92f0ca-77ef-4095-8bc8-3735fc8498d7&quot;,&quot;text&quot;:&quot;B) Distributed monolith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B) Distributed monolith&quot;}]}]}},{&quot;id&quot;:&quot;3c820b7a-7e65-4c46-a8f2-d1004d4c007f&quot;,&quot;text&quot;:&quot;C) Orchestrated servic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C) Orchestrated services&quot;}]}]}},{&quot;id&quot;:&quot;fa33daa4-f3ac-4c0a-88c2-5e15ab77be6a&quot;,&quot;text&quot;:&quot;D) Choreographied micro-servic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1.25pt&quot;,&quot;lineHeight&quot;:null}},{&quot;type&quot;:&quot;bold&quot;}],&quot;text&quot;:&quot;D) Choreographied micro-services&quot;}]}]}}],[{&quot;id&quot;:&quot;773d04fb-7b95-49f6-931d-8c83086f4859&quot;,&quot;text&quot;:&quot;&quot;},{&quot;id&quot;:&quot;34c6b5f1-9fd6-4696-962e-6e98c0ad05ac&quot;,&quot;text&quot;:&quot;Single deployed software in one big package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Single deployed software in one big package.&quot;}]}]}},{&quot;id&quot;:&quot;6b26f7da-6eef-4f04-89e9-98b826b81c34&quot;,&quot;text&quot;:&quot;Multiple deployed software packages with strong coupling.&quot;,&quot;json&quot;:{&quot;type&quot;:&quot;doc&quot;,&quot;content&quot;:[{&quot;type&quot;:&quot;paragraph&quot;,&quot;attrs&quot;:{&quot;textAlign&quot;:null},&quot;content&quot;:[{&quot;type&quot;:&quot;text&quot;,&quot;text&quot;:&quot;Multiple deployed software packages with strong coupling.&quot;}]}]}},{&quot;id&quot;:&quot;7035c281-5a27-4e18-8d32-14125ac16cc2&quot;,&quot;text&quot;:&quot;Service-oriented architecture with a controller implementing business processes.&quot;,&quot;json&quot;:{&quot;type&quot;:&quot;doc&quot;,&quot;content&quot;:[{&quot;type&quot;:&quot;paragraph&quot;,&quot;attrs&quot;:{&quot;textAlign&quot;:null},&quot;content&quot;:[{&quot;type&quot;:&quot;text&quot;,&quot;text&quot;:&quot;Service-oriented architecture with a controller implementing business processes.&quot;}]}]}},{&quot;id&quot;:&quot;ef0617ee-1485-471f-8f43-15c1036f70eb&quot;,&quot;text&quot;:&quot;Decoupled micro-services reacting only on events emitted.&quot;,&quot;json&quot;:{&quot;type&quot;:&quot;doc&quot;,&quot;content&quot;:[{&quot;type&quot;:&quot;paragraph&quot;,&quot;attrs&quot;:{&quot;textAlign&quot;:null},&quot;content&quot;:[{&quot;type&quot;:&quot;text&quot;,&quot;text&quot;:&quot;Decoupled micro-services reacting only on events emitted.&quot;}]}]}}],[{&quot;id&quot;:&quot;6981f243-a748-4044-848f-2973222701ed&quot;,&quot;text&quot;:&quot;&quot;},{&quot;id&quot;:&quot;0da432c4-457f-4fff-9a08-0a1afcb4f419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8587f580-c036-4f65-8a71-242f7831039b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fba9aadb-f943-474c-a968-7fefdcb13611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842ad649-2ef8-4454-8d56-f5499b54fcae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],[{&quot;id&quot;:&quot;56648bc0-fc49-4937-a60d-2b7b2d7db612&quot;,&quot;text&quot;:&quot;&quot;,&quot;json&quot;:{&quot;type&quot;:&quot;doc&quot;,&quot;content&quot;:[{&quot;type&quot;:&quot;paragraph&quot;,&quot;attrs&quot;:{&quot;textAlign&quot;:&quot;left&quot;}}]}},{&quot;id&quot;:&quot;b83d6e49-fd55-4fef-87be-0a5eb2b08142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9b988ebf-9de3-4264-88c4-89b7903222af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b54c3952-69ca-4380-974c-ff78ed55387d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0153868a-bb30-4610-bc69-edd7971e2b88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]],&quot;borders&quot;:[{&quot;id&quot;:&quot;0cfbf692-9542-41b6-ab1e-a100116c7d2f&quot;,&quot;index&quot;:3,&quot;isVertical&quot;:false,&quot;weight&quot;:1,&quot;color&quot;:&quot;#c0c0c0&quot;,&quot;style&quot;:&quot;solid&quot;,&quot;from&quot;:4,&quot;to&quot;:null},{&quot;id&quot;:&quot;0c3fdc47-5233-4c53-b679-8c486a67373b&quot;,&quot;index&quot;:4,&quot;isVertical&quot;:false,&quot;weight&quot;:1,&quot;color&quot;:&quot;#333333&quot;,&quot;style&quot;:&quot;solid&quot;,&quot;from&quot;:4,&quot;to&quot;:null},{&quot;id&quot;:&quot;05245acd-04fb-4486-ae21-6a960a98022b&quot;,&quot;index&quot;:1,&quot;isVertical&quot;:true,&quot;weight&quot;:1,&quot;color&quot;:&quot;#c0c0c0&quot;,&quot;style&quot;:&quot;dashed&quot;,&quot;preset&quot;:&quot;level5&quot;,&quot;from&quot;:0,&quot;to&quot;:null},{&quot;id&quot;:&quot;89ca1a12-09ab-4a4c-a014-23ff0bbfbd2e&quot;,&quot;index&quot;:2,&quot;isVertical&quot;:true,&quot;weight&quot;:1,&quot;color&quot;:&quot;#c0c0c0&quot;,&quot;style&quot;:&quot;dashed&quot;,&quot;preset&quot;:&quot;level5&quot;,&quot;from&quot;:0,&quot;to&quot;:null},{&quot;id&quot;:&quot;1a88fd4a-ac58-4894-87b5-11f2c052a2cb&quot;,&quot;index&quot;:0,&quot;isVertical&quot;:false,&quot;weight&quot;:1,&quot;color&quot;:&quot;#c0c0c0&quot;,&quot;style&quot;:&quot;dashed&quot;,&quot;from&quot;:1,&quot;to&quot;:4},{&quot;id&quot;:&quot;05e7842b-869f-4b3d-8fcc-79558a0c6357&quot;,&quot;index&quot;:3,&quot;isVertical&quot;:true,&quot;weight&quot;:1,&quot;color&quot;:&quot;#c0c0c0&quot;,&quot;style&quot;:&quot;dashed&quot;,&quot;preset&quot;:&quot;level5&quot;,&quot;from&quot;:0,&quot;to&quot;:null},{&quot;id&quot;:&quot;2c6074fb-0fd9-4039-8598-64bbc6791b2f&quot;,&quot;index&quot;:4,&quot;isVertical&quot;:true,&quot;weight&quot;:1,&quot;color&quot;:&quot;#333333&quot;,&quot;style&quot;:&quot;solid&quot;,&quot;preset&quot;:&quot;level3&quot;,&quot;from&quot;:0,&quot;to&quot;:null},{&quot;id&quot;:&quot;763ed894-6d85-4374-88c6-9a4e092d0061&quot;,&quot;index&quot;:5,&quot;isVertical&quot;:true,&quot;weight&quot;:1,&quot;color&quot;:&quot;#333333&quot;,&quot;style&quot;:&quot;solid&quot;,&quot;preset&quot;:&quot;level3&quot;,&quot;from&quot;:0,&quot;to&quot;:null},{&quot;id&quot;:&quot;4747637b-0973-4da5-9927-4d986952f4d3&quot;,&quot;index&quot;:2,&quot;isVertical&quot;:false,&quot;weight&quot;:1,&quot;color&quot;:&quot;#333333&quot;,&quot;style&quot;:&quot;solid&quot;,&quot;from&quot;:4,&quot;to&quot;:null},{&quot;id&quot;:&quot;4e864863-03a2-4cf2-83f9-a693f7ccd1f2&quot;,&quot;index&quot;:2,&quot;isVertical&quot;:false,&quot;weight&quot;:1,&quot;color&quot;:&quot;#c0c0c0&quot;,&quot;style&quot;:&quot;dashed&quot;,&quot;from&quot;:1,&quot;to&quot;:4},{&quot;id&quot;:&quot;9232f9c7-7414-4b73-a946-cc9dc327a9d0&quot;,&quot;index&quot;:3,&quot;isVertical&quot;:false,&quot;weight&quot;:1,&quot;color&quot;:&quot;#c0c0c0&quot;,&quot;style&quot;:&quot;dashed&quot;,&quot;preset&quot;:&quot;level5&quot;,&quot;from&quot;:1,&quot;to&quot;:4},{&quot;id&quot;:&quot;0eca44e2-7b77-41dc-b2e7-0062cbf04b68&quot;,&quot;index&quot;:4,&quot;isVertical&quot;:false,&quot;weight&quot;:1,&quot;color&quot;:&quot;#c0c0c0&quot;,&quot;style&quot;:&quot;dashed&quot;,&quot;from&quot;:1,&quot;to&quot;:4}],&quot;cellStyles&quot;:{&quot;global&quot;:{&quot;fontSizeAdd&quot;:-1},&quot;eb4efb63-7de2-4204-a14f-9a06a701c641&quot;:{&quot;weight&quot;:&quot;bold&quot;,&quot;style&quot;:&quot;normal&quot;,&quot;size&quot;:&quot;23pt&quot;,&quot;fontFamily&quot;:&quot;Segoe UI&quot;,&quot;color&quot;:&quot;#FFFFFF&quot;},&quot;58fb3c35-d139-4c35-8237-59cd9f3cb242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7f92f0ca-77ef-4095-8bc8-3735fc8498d7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3c820b7a-7e65-4c46-a8f2-d1004d4c007f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fa33daa4-f3ac-4c0a-88c2-5e15ab77be6a&quot;:{&quot;weight&quot;:&quot;bold&quot;,&quot;style&quot;:&quot;normal&quot;,&quot;size&quot;:&quot;15pt&quot;,&quot;fontFamily&quot;:&quot;Arial&quot;,&quot;color&quot;:&quot;#FFFFFF&quot;,&quot;colorName&quot;:&quot;text2&quot;,&quot;isInverted&quot;:true,&quot;preset&quot;:&quot;Header&quot;,&quot;background&quot;:&quot;#002C58&quot;,&quot;backgroundName&quot;:&quot;background2&quot;},&quot;773d04fb-7b95-49f6-931d-8c83086f4859&quot;:{&quot;weight&quot;:&quot;bold&quot;,&quot;style&quot;:&quot;normal&quot;,&quot;size&quot;:&quot;23pt&quot;,&quot;fontFamily&quot;:&quot;Segoe UI&quot;,&quot;color&quot;:&quot;#FFFFFF&quot;,&quot;icon&quot;:&quot;phosphor:ChatCircleTextIcon&quot;,&quot;iconAlign&quot;:&quot;center&quot;,&quot;iconSize&quot;:&quot;normal&quot;,&quot;iconEnclosure&quot;:&quot;none&quot;,&quot;iconColor&quot;:&quot;#001866&quot;,&quot;iconColorName&quot;:&quot;accent1&quot;},&quot;34c6b5f1-9fd6-4696-962e-6e98c0ad05ac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6b26f7da-6eef-4f04-89e9-98b826b81c34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7035c281-5a27-4e18-8d32-14125ac16cc2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ef0617ee-1485-471f-8f43-15c1036f70eb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6981f243-a748-4044-848f-2973222701ed&quot;:{&quot;background&quot;:&quot;transparent&quot;,&quot;backgroundName&quot;:&quot;none&quot;,&quot;textAlign&quot;:&quot;left&quot;,&quot;verticalAlign&quot;:&quot;top&quot;,&quot;size&quot;:&quot;15pt&quot;,&quot;icon&quot;:&quot;lucide:CirclePlus&quot;,&quot;iconAlign&quot;:&quot;center&quot;,&quot;iconSize&quot;:16,&quot;iconEnclosure&quot;:&quot;none&quot;,&quot;iconColor&quot;:&quot;#009917&quot;,&quot;iconColorName&quot;:&quot;success&quot;},&quot;0da432c4-457f-4fff-9a08-0a1afcb4f419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8587f580-c036-4f65-8a71-242f7831039b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fba9aadb-f943-474c-a968-7fefdcb13611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842ad649-2ef8-4454-8d56-f5499b54fcae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56648bc0-fc49-4937-a60d-2b7b2d7db612&quot;:{&quot;textAlign&quot;:&quot;left&quot;,&quot;verticalAlign&quot;:&quot;top&quot;,&quot;size&quot;:&quot;15pt&quot;,&quot;icon&quot;:&quot;lucide:CircleMinus&quot;,&quot;iconColor&quot;:&quot;#DD0000&quot;,&quot;iconColorName&quot;:&quot;danger&quot;,&quot;iconAlign&quot;:&quot;center&quot;,&quot;iconSize&quot;:16,&quot;iconEnclosure&quot;:&quot;none&quot;},&quot;b83d6e49-fd55-4fef-87be-0a5eb2b08142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9b988ebf-9de3-4264-88c4-89b7903222af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b54c3952-69ca-4380-974c-ff78ed55387d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0153868a-bb30-4610-bc69-edd7971e2b88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},&quot;spacerStyles&quot;:{&quot;columnColors&quot;:[&quot;transparent&quot;],&quot;rowColors&quot;:[]},&quot;merged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RIDD" val="{&quot;cols&quot;:[0.16,0.94,0.94,0.94,0.94],&quot;rows&quot;:[0.7327478971685818,0.7509132014374283,1.3994737985230816,1.442952059392647,0.6739130434782609],&quot;cells&quot;:[[{&quot;id&quot;:&quot;eb4efb63-7de2-4204-a14f-9a06a701c641&quot;,&quot;text&quot;:&quot;&quot;},{&quot;id&quot;:&quot;58fb3c35-d139-4c35-8237-59cd9f3cb242&quot;,&quot;text&quot;:&quot;A) Monolith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A) Monolith&quot;}]}]}},{&quot;id&quot;:&quot;7f92f0ca-77ef-4095-8bc8-3735fc8498d7&quot;,&quot;text&quot;:&quot;B) Distributed monolith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B) Distributed monolith&quot;}]}]}},{&quot;id&quot;:&quot;3c820b7a-7e65-4c46-a8f2-d1004d4c007f&quot;,&quot;text&quot;:&quot;C) Orchestrated servic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333333&quot;,&quot;fontFamily&quot;:&quot;Arial&quot;,&quot;fontSize&quot;:&quot;11.25pt&quot;,&quot;lineHeight&quot;:null}},{&quot;type&quot;:&quot;bold&quot;}],&quot;text&quot;:&quot;C) Orchestrated services&quot;}]}]}},{&quot;id&quot;:&quot;fa33daa4-f3ac-4c0a-88c2-5e15ab77be6a&quot;,&quot;text&quot;:&quot;D) Choreographied micro-services&quot;,&quot;json&quot;:{&quot;type&quot;:&quot;doc&quot;,&quot;content&quot;:[{&quot;type&quot;:&quot;paragraph&quot;,&quot;attrs&quot;:{&quot;textAlign&quot;:&quot;center&quot;},&quot;content&quot;:[{&quot;type&quot;:&quot;text&quot;,&quot;marks&quot;:[{&quot;type&quot;:&quot;textStyle&quot;,&quot;attrs&quot;:{&quot;backgroundColor&quot;:null,&quot;color&quot;:&quot;#FFFFFF&quot;,&quot;fontFamily&quot;:&quot;Arial&quot;,&quot;fontSize&quot;:&quot;11.25pt&quot;,&quot;lineHeight&quot;:null}},{&quot;type&quot;:&quot;bold&quot;}],&quot;text&quot;:&quot;D) Choreographied micro-services&quot;}]}]}}],[{&quot;id&quot;:&quot;773d04fb-7b95-49f6-931d-8c83086f4859&quot;,&quot;text&quot;:&quot;&quot;},{&quot;id&quot;:&quot;34c6b5f1-9fd6-4696-962e-6e98c0ad05ac&quot;,&quot;text&quot;:&quot;Single deployed software in one big package.&quot;,&quot;json&quot;:{&quot;type&quot;:&quot;doc&quot;,&quot;content&quot;:[{&quot;type&quot;:&quot;paragraph&quot;,&quot;attrs&quot;:{&quot;textAlign&quot;:null},&quot;content&quot;:[{&quot;type&quot;:&quot;text&quot;,&quot;marks&quot;:[{&quot;type&quot;:&quot;textStyle&quot;,&quot;attrs&quot;:{&quot;backgroundColor&quot;:null,&quot;color&quot;:&quot;#333333&quot;,&quot;fontFamily&quot;:&quot;Arial&quot;,&quot;fontSize&quot;:&quot;8.25pt&quot;,&quot;lineHeight&quot;:null}}],&quot;text&quot;:&quot;Single deployed software in one big package.&quot;}]}]}},{&quot;id&quot;:&quot;6b26f7da-6eef-4f04-89e9-98b826b81c34&quot;,&quot;text&quot;:&quot;Multiple deployed software packages with strong coupling.&quot;,&quot;json&quot;:{&quot;type&quot;:&quot;doc&quot;,&quot;content&quot;:[{&quot;type&quot;:&quot;paragraph&quot;,&quot;attrs&quot;:{&quot;textAlign&quot;:null},&quot;content&quot;:[{&quot;type&quot;:&quot;text&quot;,&quot;text&quot;:&quot;Multiple deployed software packages with strong coupling.&quot;}]}]}},{&quot;id&quot;:&quot;7035c281-5a27-4e18-8d32-14125ac16cc2&quot;,&quot;text&quot;:&quot;Service-oriented architecture with a controller implementing business processes.&quot;,&quot;json&quot;:{&quot;type&quot;:&quot;doc&quot;,&quot;content&quot;:[{&quot;type&quot;:&quot;paragraph&quot;,&quot;attrs&quot;:{&quot;textAlign&quot;:null},&quot;content&quot;:[{&quot;type&quot;:&quot;text&quot;,&quot;text&quot;:&quot;Service-oriented architecture with a controller implementing business processes.&quot;}]}]}},{&quot;id&quot;:&quot;ef0617ee-1485-471f-8f43-15c1036f70eb&quot;,&quot;text&quot;:&quot;Decoupled micro-services reacting only on events emitted.&quot;,&quot;json&quot;:{&quot;type&quot;:&quot;doc&quot;,&quot;content&quot;:[{&quot;type&quot;:&quot;paragraph&quot;,&quot;attrs&quot;:{&quot;textAlign&quot;:null},&quot;content&quot;:[{&quot;type&quot;:&quot;text&quot;,&quot;text&quot;:&quot;Decoupled micro-services reacting only on events emitted.&quot;}]}]}}],[{&quot;id&quot;:&quot;6981f243-a748-4044-848f-2973222701ed&quot;,&quot;text&quot;:&quot;&quot;},{&quot;id&quot;:&quot;0da432c4-457f-4fff-9a08-0a1afcb4f419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8587f580-c036-4f65-8a71-242f7831039b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fba9aadb-f943-474c-a968-7fefdcb13611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842ad649-2ef8-4454-8d56-f5499b54fcae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],[{&quot;id&quot;:&quot;56648bc0-fc49-4937-a60d-2b7b2d7db612&quot;,&quot;text&quot;:&quot;&quot;,&quot;json&quot;:{&quot;type&quot;:&quot;doc&quot;,&quot;content&quot;:[{&quot;type&quot;:&quot;paragraph&quot;,&quot;attrs&quot;:{&quot;textAlign&quot;:&quot;left&quot;}}]}},{&quot;id&quot;:&quot;b83d6e49-fd55-4fef-87be-0a5eb2b08142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9b988ebf-9de3-4264-88c4-89b7903222af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b54c3952-69ca-4380-974c-ff78ed55387d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,{&quot;id&quot;:&quot;0153868a-bb30-4610-bc69-edd7971e2b88&quot;,&quot;text&quot;:&quot;\n\n...\n\n...\n\n...\n&quot;,&quot;json&quot;:{&quot;type&quot;:&quot;doc&quot;,&quot;content&quot;:[{&quot;type&quot;:&quot;bulletList&quot;,&quot;content&quot;:[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,{&quot;type&quot;:&quot;listItem&quot;,&quot;content&quot;:[{&quot;type&quot;:&quot;paragraph&quot;,&quot;attrs&quot;:{&quot;textAlign&quot;:null},&quot;content&quot;:[{&quot;type&quot;:&quot;text&quot;,&quot;text&quot;:&quot;...&quot;}]}]}]},{&quot;type&quot;:&quot;paragraph&quot;,&quot;attrs&quot;:{&quot;textAlign&quot;:null}}]}}],[{&quot;id&quot;:&quot;4a18236d-fa00-4813-b181-e8bfc3d97e87&quot;,&quot;text&quot;:&quot;&quot;},{&quot;id&quot;:&quot;bf1d117a-7750-48c7-acf1-25d4a85ea69b&quot;,&quot;text&quot;:&quot;&quot;},{&quot;id&quot;:&quot;eda0b3fe-1e01-4d31-9e52-b6b437e4b8ad&quot;,&quot;text&quot;:&quot;&quot;},{&quot;id&quot;:&quot;ee7d96f7-d90a-4a0f-a55c-988936848a9e&quot;,&quot;text&quot;:&quot;&quot;},{&quot;id&quot;:&quot;3c4b8661-8670-4f6d-9c98-cf855e9a309e&quot;,&quot;text&quot;:&quot;&quot;}]],&quot;borders&quot;:[{&quot;id&quot;:&quot;0cfbf692-9542-41b6-ab1e-a100116c7d2f&quot;,&quot;index&quot;:3,&quot;isVertical&quot;:false,&quot;weight&quot;:1,&quot;color&quot;:&quot;#c0c0c0&quot;,&quot;style&quot;:&quot;solid&quot;,&quot;from&quot;:4,&quot;to&quot;:null},{&quot;id&quot;:&quot;0c3fdc47-5233-4c53-b679-8c486a67373b&quot;,&quot;index&quot;:4,&quot;isVertical&quot;:false,&quot;weight&quot;:1,&quot;color&quot;:&quot;#333333&quot;,&quot;style&quot;:&quot;solid&quot;,&quot;from&quot;:4,&quot;to&quot;:null},{&quot;id&quot;:&quot;05245acd-04fb-4486-ae21-6a960a98022b&quot;,&quot;index&quot;:1,&quot;isVertical&quot;:true,&quot;weight&quot;:1,&quot;color&quot;:&quot;#c0c0c0&quot;,&quot;style&quot;:&quot;dashed&quot;,&quot;preset&quot;:&quot;level5&quot;,&quot;from&quot;:0,&quot;to&quot;:null},{&quot;id&quot;:&quot;89ca1a12-09ab-4a4c-a014-23ff0bbfbd2e&quot;,&quot;index&quot;:2,&quot;isVertical&quot;:true,&quot;weight&quot;:1,&quot;color&quot;:&quot;#c0c0c0&quot;,&quot;style&quot;:&quot;dashed&quot;,&quot;preset&quot;:&quot;level5&quot;,&quot;from&quot;:0,&quot;to&quot;:null},{&quot;id&quot;:&quot;1a88fd4a-ac58-4894-87b5-11f2c052a2cb&quot;,&quot;index&quot;:0,&quot;isVertical&quot;:false,&quot;weight&quot;:1,&quot;color&quot;:&quot;#c0c0c0&quot;,&quot;style&quot;:&quot;dashed&quot;,&quot;from&quot;:1,&quot;to&quot;:4},{&quot;id&quot;:&quot;05e7842b-869f-4b3d-8fcc-79558a0c6357&quot;,&quot;index&quot;:3,&quot;isVertical&quot;:true,&quot;weight&quot;:1,&quot;color&quot;:&quot;#c0c0c0&quot;,&quot;style&quot;:&quot;dashed&quot;,&quot;preset&quot;:&quot;level5&quot;,&quot;from&quot;:0,&quot;to&quot;:null},{&quot;id&quot;:&quot;2c6074fb-0fd9-4039-8598-64bbc6791b2f&quot;,&quot;index&quot;:4,&quot;isVertical&quot;:true,&quot;weight&quot;:1,&quot;color&quot;:&quot;#333333&quot;,&quot;style&quot;:&quot;solid&quot;,&quot;preset&quot;:&quot;level3&quot;,&quot;from&quot;:0,&quot;to&quot;:null},{&quot;id&quot;:&quot;763ed894-6d85-4374-88c6-9a4e092d0061&quot;,&quot;index&quot;:5,&quot;isVertical&quot;:true,&quot;weight&quot;:1,&quot;color&quot;:&quot;#333333&quot;,&quot;style&quot;:&quot;solid&quot;,&quot;preset&quot;:&quot;level3&quot;,&quot;from&quot;:0,&quot;to&quot;:null},{&quot;id&quot;:&quot;4747637b-0973-4da5-9927-4d986952f4d3&quot;,&quot;index&quot;:2,&quot;isVertical&quot;:false,&quot;weight&quot;:1,&quot;color&quot;:&quot;#333333&quot;,&quot;style&quot;:&quot;solid&quot;,&quot;from&quot;:4,&quot;to&quot;:null},{&quot;id&quot;:&quot;4e864863-03a2-4cf2-83f9-a693f7ccd1f2&quot;,&quot;index&quot;:2,&quot;isVertical&quot;:false,&quot;weight&quot;:1,&quot;color&quot;:&quot;#c0c0c0&quot;,&quot;style&quot;:&quot;dashed&quot;,&quot;from&quot;:1,&quot;to&quot;:4},{&quot;id&quot;:&quot;9232f9c7-7414-4b73-a946-cc9dc327a9d0&quot;,&quot;index&quot;:3,&quot;isVertical&quot;:false,&quot;weight&quot;:1,&quot;color&quot;:&quot;#c0c0c0&quot;,&quot;style&quot;:&quot;dashed&quot;,&quot;preset&quot;:&quot;level5&quot;,&quot;from&quot;:1,&quot;to&quot;:4},{&quot;id&quot;:&quot;0eca44e2-7b77-41dc-b2e7-0062cbf04b68&quot;,&quot;index&quot;:4,&quot;isVertical&quot;:false,&quot;weight&quot;:1,&quot;color&quot;:&quot;#c0c0c0&quot;,&quot;style&quot;:&quot;dashed&quot;,&quot;from&quot;:1,&quot;to&quot;:4},{&quot;id&quot;:&quot;506cc149-781e-4db0-b677-c72fb24bd91b&quot;,&quot;index&quot;:5,&quot;isVertical&quot;:false,&quot;weight&quot;:1,&quot;color&quot;:&quot;#333333&quot;,&quot;style&quot;:&quot;solid&quot;,&quot;from&quot;:4,&quot;to&quot;:null},{&quot;id&quot;:&quot;361eb34b-f1fb-4a35-997e-be68536baed8&quot;,&quot;index&quot;:5,&quot;isVertical&quot;:false,&quot;weight&quot;:1,&quot;color&quot;:&quot;#c0c0c0&quot;,&quot;style&quot;:&quot;dashed&quot;,&quot;from&quot;:1,&quot;to&quot;:4}],&quot;cellStyles&quot;:{&quot;global&quot;:{&quot;fontSizeAdd&quot;:-1},&quot;eb4efb63-7de2-4204-a14f-9a06a701c641&quot;:{&quot;weight&quot;:&quot;bold&quot;,&quot;style&quot;:&quot;normal&quot;,&quot;size&quot;:&quot;23pt&quot;,&quot;fontFamily&quot;:&quot;Segoe UI&quot;,&quot;color&quot;:&quot;#FFFFFF&quot;},&quot;58fb3c35-d139-4c35-8237-59cd9f3cb242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7f92f0ca-77ef-4095-8bc8-3735fc8498d7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3c820b7a-7e65-4c46-a8f2-d1004d4c007f&quot;:{&quot;weight&quot;:&quot;bold&quot;,&quot;style&quot;:&quot;normal&quot;,&quot;size&quot;:&quot;15pt&quot;,&quot;fontFamily&quot;:&quot;Arial&quot;,&quot;color&quot;:&quot;#333333&quot;,&quot;colorName&quot;:&quot;text&quot;,&quot;isInverted&quot;:false,&quot;preset&quot;:&quot;Header&quot;,&quot;background&quot;:&quot;#e8f0fa&quot;,&quot;backgroundName&quot;:&quot;secondary2&quot;},&quot;fa33daa4-f3ac-4c0a-88c2-5e15ab77be6a&quot;:{&quot;weight&quot;:&quot;bold&quot;,&quot;style&quot;:&quot;normal&quot;,&quot;size&quot;:&quot;15pt&quot;,&quot;fontFamily&quot;:&quot;Arial&quot;,&quot;color&quot;:&quot;#FFFFFF&quot;,&quot;colorName&quot;:&quot;text2&quot;,&quot;isInverted&quot;:true,&quot;preset&quot;:&quot;Header&quot;,&quot;background&quot;:&quot;#002C58&quot;,&quot;backgroundName&quot;:&quot;background2&quot;},&quot;773d04fb-7b95-49f6-931d-8c83086f4859&quot;:{&quot;weight&quot;:&quot;bold&quot;,&quot;style&quot;:&quot;normal&quot;,&quot;size&quot;:&quot;23pt&quot;,&quot;fontFamily&quot;:&quot;Segoe UI&quot;,&quot;color&quot;:&quot;#FFFFFF&quot;,&quot;icon&quot;:&quot;phosphor:ChatCircleTextIcon&quot;,&quot;iconAlign&quot;:&quot;center&quot;,&quot;iconSize&quot;:16,&quot;iconEnclosure&quot;:&quot;none&quot;,&quot;iconColor&quot;:&quot;#001866&quot;,&quot;iconColorName&quot;:&quot;accent1&quot;},&quot;34c6b5f1-9fd6-4696-962e-6e98c0ad05ac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6b26f7da-6eef-4f04-89e9-98b826b81c34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7035c281-5a27-4e18-8d32-14125ac16cc2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ef0617ee-1485-471f-8f43-15c1036f70eb&quot;:{&quot;weight&quot;:&quot;normal&quot;,&quot;style&quot;:&quot;normal&quot;,&quot;size&quot;:&quot;11pt&quot;,&quot;fontFamily&quot;:&quot;Arial&quot;,&quot;color&quot;:&quot;#333333&quot;,&quot;colorName&quot;:&quot;text&quot;,&quot;isInverted&quot;:false,&quot;preset&quot;:&quot;Body&quot;},&quot;6981f243-a748-4044-848f-2973222701ed&quot;:{&quot;background&quot;:&quot;transparent&quot;,&quot;backgroundName&quot;:&quot;none&quot;,&quot;textAlign&quot;:&quot;left&quot;,&quot;verticalAlign&quot;:&quot;top&quot;,&quot;size&quot;:&quot;15pt&quot;,&quot;icon&quot;:&quot;lucide:CirclePlus&quot;,&quot;iconAlign&quot;:&quot;center&quot;,&quot;iconSize&quot;:16,&quot;iconEnclosure&quot;:&quot;none&quot;,&quot;iconColor&quot;:&quot;#009917&quot;,&quot;iconColorName&quot;:&quot;success&quot;},&quot;0da432c4-457f-4fff-9a08-0a1afcb4f419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8587f580-c036-4f65-8a71-242f7831039b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fba9aadb-f943-474c-a968-7fefdcb13611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842ad649-2ef8-4454-8d56-f5499b54fcae&quot;:{&quot;background&quot;:&quot;transparent&quot;,&quot;backgroundName&quot;:&quot;none&quot;,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56648bc0-fc49-4937-a60d-2b7b2d7db612&quot;:{&quot;textAlign&quot;:&quot;left&quot;,&quot;verticalAlign&quot;:&quot;top&quot;,&quot;size&quot;:&quot;15pt&quot;,&quot;icon&quot;:&quot;lucide:CircleMinus&quot;,&quot;iconColor&quot;:&quot;#DD0000&quot;,&quot;iconColorName&quot;:&quot;danger&quot;,&quot;iconAlign&quot;:&quot;center&quot;,&quot;iconSize&quot;:16,&quot;iconEnclosure&quot;:&quot;none&quot;},&quot;b83d6e49-fd55-4fef-87be-0a5eb2b08142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9b988ebf-9de3-4264-88c4-89b7903222af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b54c3952-69ca-4380-974c-ff78ed55387d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0153868a-bb30-4610-bc69-edd7971e2b88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},&quot;4a18236d-fa00-4813-b181-e8bfc3d97e87&quot;:{&quot;textAlign&quot;:&quot;left&quot;,&quot;verticalAlign&quot;:&quot;top&quot;,&quot;size&quot;:&quot;15pt&quot;,&quot;icon&quot;:&quot;atlas:MagnifyingGlassBarChart&quot;,&quot;iconColor&quot;:&quot;#002C58&quot;,&quot;iconColorName&quot;:&quot;background2&quot;,&quot;iconAlign&quot;:&quot;center&quot;,&quot;iconSize&quot;:16,&quot;iconEnclosure&quot;:&quot;none&quot;,&quot;iconStyle&quot;:{&quot;marginTop&quot;:13}},&quot;bf1d117a-7750-48c7-acf1-25d4a85ea69b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,&quot;icon&quot;:&quot;atlas:ReflectionHorizontal&quot;,&quot;iconAlign&quot;:&quot;center&quot;,&quot;iconSize&quot;:16,&quot;iconEnclosure&quot;:&quot;filled&quot;,&quot;iconColor&quot;:&quot;#c0c0c0&quot;,&quot;iconColorName&quot;:&quot;shading2&quot;,&quot;iconStyle&quot;:{&quot;marginTop&quot;:8}},&quot;eda0b3fe-1e01-4d31-9e52-b6b437e4b8ad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,&quot;icon&quot;:&quot;phosphor:CaretDoubleDownIcon&quot;,&quot;iconAlign&quot;:&quot;center&quot;,&quot;iconSize&quot;:16,&quot;iconEnclosure&quot;:&quot;filled&quot;,&quot;iconColor&quot;:&quot;#DD0000&quot;,&quot;iconColorName&quot;:&quot;danger&quot;,&quot;iconStyle&quot;:{&quot;marginTop&quot;:8}},&quot;ee7d96f7-d90a-4a0f-a55c-988936848a9e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,&quot;icon&quot;:&quot;phosphor:CaretUpIcon&quot;,&quot;iconAlign&quot;:&quot;center&quot;,&quot;iconSize&quot;:15,&quot;iconEnclosure&quot;:&quot;filled&quot;,&quot;iconColor&quot;:&quot;#FFD000&quot;,&quot;iconColorName&quot;:&quot;warning&quot;,&quot;iconStyle&quot;:{&quot;marginTop&quot;:8}},&quot;3c4b8661-8670-4f6d-9c98-cf855e9a309e&quot;:{&quot;textAlign&quot;:&quot;left&quot;,&quot;verticalAlign&quot;:&quot;middle&quot;,&quot;size&quot;:&quot;11pt&quot;,&quot;list&quot;:&quot;bulleted&quot;,&quot;weight&quot;:&quot;normal&quot;,&quot;style&quot;:&quot;normal&quot;,&quot;fontFamily&quot;:&quot;Arial&quot;,&quot;color&quot;:&quot;#333333&quot;,&quot;colorName&quot;:&quot;text&quot;,&quot;preset&quot;:&quot;Body&quot;,&quot;icon&quot;:&quot;phosphor:CaretDoubleUpIcon&quot;,&quot;background&quot;:&quot;transparent&quot;,&quot;backgroundName&quot;:&quot;none&quot;,&quot;iconAlign&quot;:&quot;center&quot;,&quot;iconSize&quot;:&quot;normal&quot;,&quot;iconEnclosure&quot;:&quot;filled&quot;,&quot;iconColor&quot;:&quot;#009917&quot;,&quot;iconColorName&quot;:&quot;success&quot;,&quot;iconStyle&quot;:{&quot;marginTop&quot;:4}}},&quot;spacerStyles&quot;:{&quot;columnColors&quot;:[&quot;transparent&quot;],&quot;rowColors&quot;:[]},&quot;merged&quot;:[]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webextensions/webextension1.xml><?xml version="1.0" encoding="utf-8"?>
<we:webextension xmlns:we="http://schemas.microsoft.com/office/webextensions/webextension/2010/11" id="{6B70E3FD-ED9F-894E-9158-6A5C425DFEC3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6B70E3FD-ED9F-894E-9158-6A5C425DFEC3}">
  <we:reference id="2845bc77-7cae-465a-80ad-ad7cdc03c105" version="1.0.0.0" store="developer" storeType="Registry"/>
  <we:alternateReferences/>
  <we:properties/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42</Words>
  <Application>Microsoft Macintosh PowerPoint</Application>
  <PresentationFormat>Widescreen</PresentationFormat>
  <Paragraphs>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Using [solution D] we spare cost X over Y months with expected [KPI] change by Z%.</vt:lpstr>
      <vt:lpstr>Using [solution D] we spare cost X over Y months with expected [KPI] change by Z%.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Sándor Nagy</dc:creator>
  <cp:lastModifiedBy>Sándor Nagy</cp:lastModifiedBy>
  <cp:revision>11</cp:revision>
  <dcterms:created xsi:type="dcterms:W3CDTF">2026-02-06T08:13:19Z</dcterms:created>
  <dcterms:modified xsi:type="dcterms:W3CDTF">2026-02-10T14:48:57Z</dcterms:modified>
</cp:coreProperties>
</file>