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webextensions/webextension1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6" d="100"/>
          <a:sy n="106" d="100"/>
        </p:scale>
        <p:origin x="32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D244B-BF78-B62F-B6F2-9F4C45306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3C657-659F-00E6-373C-86A7F9ACE0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DC858-5001-EE90-B07B-133CDD6A6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BC43F-4799-55DD-63DD-4320E7ED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AE5EF-AD05-843F-301A-EC8892DF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73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6036D-89C8-9020-CFA0-D1DE4453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E8773-02FE-CFC0-C6B0-E7C2352CE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16FDD-33A5-8001-DD24-C330255B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16B7A-E1A8-8E97-C8AD-6E64AEFF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FEF04-D84B-36AE-C463-697448E7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58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14C158-4146-8EE3-BAA8-E904615D9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A6D382-B4EB-C264-72D9-4DB66F89A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D4980-3193-8483-1990-EC8F55B91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174A8-6224-3D64-BD3F-F316DD7E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5775A-1F7B-E1B9-22CB-8D98B85F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6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CE85F-A599-BFD1-16DD-FFE30BB6B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840C7-7004-B4E3-3375-8E6E806AF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128F6-4687-A644-AB62-D93DCDFEE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61156-A7CB-5E57-7097-5C7D392A1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2C554-A9A2-3DB7-0C33-83EE4986A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3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C860-FA55-89CC-3367-4FD0B135A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5AF6C-13BE-49BE-7FFD-FA1529EA4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6CCE-DD56-9A5F-4100-202DEA18D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054ED-A629-A819-F816-8254C0FE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83185-D2D0-5864-84B7-EB255DA3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5D2CD-928F-2351-1E15-E2BB7B224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27E97-D0EF-6F5C-4C7D-97F62E730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E104A-070E-E27B-D0DE-D41F92B38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81D203-282A-63FA-F663-1B004C90A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2C0A2-079E-8D07-7FB4-A6D4C099D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5A4F0-66FF-00A5-113C-1D33BCD58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38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C6E2A-BDCB-7423-853E-527D30C80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34187-6A94-DE19-FFB8-146FA1AC7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91AEC4-83A0-3985-61BF-03C4D547F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6F571-5FC9-2666-B118-96D32B087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2EE8FA-464B-D235-DFF1-CA04D9EDAF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59ED57-A156-5690-2FC4-1278CEC8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4F59B8-DC84-7DCB-26B6-0DC062ED9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6E9EA-BA2E-D81E-4B87-DB486667C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0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4893C-4556-0A15-23A5-A917202A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937036-21C7-EF10-6DF3-6968809F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0BF32F-78E7-EB46-CA3E-B1268D680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0583F2-F8C5-DB4A-AD3A-06CB648DE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77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9A7A1D-202D-807B-3DBB-99C32164F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960C70-17D4-BE6A-7053-E01EDB7E2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5DC9B-1ABD-DEDA-F2BC-923E1AFD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4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CBBA6-D588-9F7A-FC29-C03D32A4A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3A7C-7C91-1F8C-E212-44853149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638D6-9B4F-6C22-A874-B1C9018F0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82628-8C32-C46C-058D-8C95E0D9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08E7C4-218E-301D-11CC-79BFB222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A2C88-D0B0-BE7C-365D-43ADD581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99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792DB-1271-934D-2FF3-068F053FC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D4854A-BB08-A1BF-D009-CC755660A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28AAE-97B0-5421-437A-B414B57FE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00082-18A2-3C57-C83C-3048EB2B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54EE9-A9B1-455D-C37A-A68B2F92A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02C00-2FCE-E82B-8AB3-7082873B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97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62113C-5D91-37D3-1A4C-C5613AF3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6AB0A-C96F-6DAD-BFE3-EC408CAC2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0ACFD-EA8C-6CB3-F647-6490722BE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DF2EBD-6589-764C-A06F-A65320978917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8D87D-6AE1-2144-019B-7D03C23AD7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CD331-993F-5F7C-E4BE-0272D496D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84133E-A18A-6744-A006-B042CECF2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3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7A28C04-B473-69B0-38EC-D69F27A0895E}"/>
              </a:ext>
            </a:extLst>
          </p:cNvPr>
          <p:cNvGrpSpPr/>
          <p:nvPr/>
        </p:nvGrpSpPr>
        <p:grpSpPr>
          <a:xfrm>
            <a:off x="-8143" y="-2"/>
            <a:ext cx="7828669" cy="6858002"/>
            <a:chOff x="-8143" y="-2"/>
            <a:chExt cx="12200143" cy="6858002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DEE2AD96-B495-4E06-9291-B71706F72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3CF6D67-C5A8-4ADD-9E8E-1E38CA1D3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-638515" y="639280"/>
              <a:ext cx="6858000" cy="5579440"/>
            </a:xfrm>
            <a:prstGeom prst="rect">
              <a:avLst/>
            </a:prstGeom>
            <a:gradFill>
              <a:gsLst>
                <a:gs pos="8000">
                  <a:srgbClr val="000000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6909FA0-B515-4681-B7A8-FA281D133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-393206" y="395206"/>
              <a:ext cx="6346209" cy="5576080"/>
            </a:xfrm>
            <a:prstGeom prst="rect">
              <a:avLst/>
            </a:prstGeom>
            <a:gradFill>
              <a:gsLst>
                <a:gs pos="0">
                  <a:srgbClr val="000000">
                    <a:alpha val="0"/>
                  </a:srgbClr>
                </a:gs>
                <a:gs pos="99000">
                  <a:schemeClr val="accent1">
                    <a:alpha val="0"/>
                  </a:schemeClr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C9FE86-FCC3-4A31-AA1C-C882262B7F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1528907" y="2818967"/>
              <a:ext cx="2501979" cy="5576080"/>
            </a:xfrm>
            <a:prstGeom prst="rect">
              <a:avLst/>
            </a:prstGeom>
            <a:gradFill>
              <a:gsLst>
                <a:gs pos="2000">
                  <a:schemeClr val="accent1">
                    <a:alpha val="29000"/>
                  </a:schemeClr>
                </a:gs>
                <a:gs pos="100000">
                  <a:srgbClr val="000000">
                    <a:alpha val="30000"/>
                  </a:srgb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96243B-ECED-4B71-8E06-AE9A285EA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-425002" y="852793"/>
              <a:ext cx="6858001" cy="5152412"/>
            </a:xfrm>
            <a:prstGeom prst="rect">
              <a:avLst/>
            </a:prstGeom>
            <a:gradFill>
              <a:gsLst>
                <a:gs pos="0">
                  <a:srgbClr val="000000">
                    <a:alpha val="0"/>
                  </a:srgbClr>
                </a:gs>
                <a:gs pos="99000">
                  <a:schemeClr val="accent1">
                    <a:alpha val="1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9989E4-EFDC-4A90-A633-E0525FB41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6097846">
              <a:off x="818753" y="1128497"/>
              <a:ext cx="4318303" cy="4318303"/>
            </a:xfrm>
            <a:prstGeom prst="ellipse">
              <a:avLst/>
            </a:prstGeom>
            <a:gradFill>
              <a:gsLst>
                <a:gs pos="39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5000"/>
                  </a:schemeClr>
                </a:gs>
              </a:gsLst>
              <a:lin ang="17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DB9EA9C-9AF5-C159-CCAD-001BDC05E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2086925" cy="5779637"/>
          </a:xfrm>
        </p:spPr>
        <p:txBody>
          <a:bodyPr anchor="t">
            <a:noAutofit/>
          </a:bodyPr>
          <a:lstStyle/>
          <a:p>
            <a:pPr algn="r"/>
            <a:r>
              <a:rPr lang="en-US" sz="2400" b="1" dirty="0">
                <a:solidFill>
                  <a:srgbClr val="FFFFFF"/>
                </a:solidFill>
              </a:rPr>
              <a:t>We need to implement Testing Trophy approach to </a:t>
            </a:r>
            <a:r>
              <a:rPr lang="en-US" sz="2400" dirty="0">
                <a:solidFill>
                  <a:srgbClr val="FFFFFF"/>
                </a:solidFill>
              </a:rPr>
              <a:t>bring down the defects reaching production by 20%. This effort of 6 engineer will increase retention by 5% and </a:t>
            </a:r>
            <a:r>
              <a:rPr lang="en-US" sz="2400" b="1" dirty="0">
                <a:solidFill>
                  <a:srgbClr val="FFFFFF"/>
                </a:solidFill>
              </a:rPr>
              <a:t>earn X million in ARR.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AF6ECA8B-CCA8-FB38-FB59-7E04D5B513E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73196036"/>
                  </p:ext>
                </p:extLst>
              </p:nvPr>
            </p:nvGraphicFramePr>
            <p:xfrm>
              <a:off x="3569953" y="10139"/>
              <a:ext cx="8621283" cy="6858002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id="{AF6ECA8B-CCA8-FB38-FB59-7E04D5B513E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69953" y="10139"/>
                <a:ext cx="8621283" cy="6858002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931128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_STYLESHEET" val="{&quot;selectedSheet&quot;:&quot;Custom White&quot;,&quot;sheets&quot;:{&quot;default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1F3F&quot;},{&quot;name&quot;:&quot;accent1&quot;,&quot;value&quot;:&quot;#0E159A&quot;},{&quot;name&quot;:&quot;accent2&quot;,&quot;value&quot;:&quot;#4C05FF&quot;},{&quot;name&quot;:&quot;secondary1&quot;,&quot;value&quot;:&quot;#5Da8f9&quot;},{&quot;name&quot;:&quot;secondary2&quot;,&quot;value&quot;:&quot;#e8f0fa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&quot;8&quot;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,&quot;Custom White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Arial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d425a&quot;},{&quot;name&quot;:&quot;accent1&quot;,&quot;value&quot;:&quot;#7f8db1&quot;},{&quot;name&quot;:&quot;accent2&quot;,&quot;value&quot;:&quot;#bfc6d8&quot;},{&quot;name&quot;:&quot;secondary1&quot;,&quot;value&quot;:&quot;#d9dde8&quot;},{&quot;name&quot;:&quot;secondary2&quot;,&quot;value&quot;:&quot;#f2f4f7&quot;},{&quot;name&quot;:&quot;shading1&quot;,&quot;value&quot;:&quot;#99a4c1&quot;},{&quot;name&quot;:&quot;shading2&quot;,&quot;value&quot;:&quot;#66718e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&quot;8&quot;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}}"/>
  <p:tag name="DECKAI_COLOR_SCHEMES" val="Hello from VBA at 1:36:08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2793775694611636,&quot;s28&quot;,1.2044293015332197,&quot;s24&quot;,1.2044293015332197,&quot;s24&quot;,1.2044293015332197],&quot;rows&quot;:[0.717777777777778,1.2932659932659936,1.2932659932659936,0.7956902356902358],&quot;cells&quot;:[[{&quot;id&quot;:&quot;76eb3039-f4f0-4b88-aeda-352126ede558&quot;,&quot;text&quot;:&quot;&quot;},{&quot;id&quot;:&quot;eb28302f-aef9-40f9-bc9d-941e32581d36&quot;},{&quot;id&quot;:&quot;eb4efb63-7de2-4204-a14f-9a06a701c641&quot;,&quot;text&quot;:&quot;Option A: only manual test cas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0.5pt&quot;,&quot;lineHeight&quot;:null}},{&quot;type&quot;:&quot;bold&quot;}],&quot;text&quot;:&quot;Option A: only manual test cases&quot;}]}]}},{&quot;id&quot;:&quot;3c44d8f6-f419-4192-b292-87310115740d&quot;},{&quot;id&quot;:&quot;7f92f0ca-77ef-4095-8bc8-3735fc8498d7&quot;,&quot;text&quot;:&quot;Option B: implement Testing Trophy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0.5pt&quot;,&quot;lineHeight&quot;:null}},{&quot;type&quot;:&quot;bold&quot;}],&quot;text&quot;:&quot;Option B: implement Testing Trophy&quot;}]}]}},{&quot;id&quot;:&quot;b81f3464-8f90-4119-9fd3-070d4f5966d5&quot;},{&quot;id&quot;:&quot;58fb3c35-d139-4c35-8237-59cd9f3cb242&quot;,&quot;text&quot;:&quot;Option C: only automation, all cas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0.5pt&quot;,&quot;lineHeight&quot;:null}},{&quot;type&quot;:&quot;bold&quot;}],&quot;text&quot;:&quot;Option C: only automation, all cases&quot;}]}]}}],[{&quot;id&quot;:&quot;f2e60207-b363-4127-82c7-b2741a1404eb&quot;,&quot;text&quot;:&quot;&quot;,&quot;json&quot;:{&quot;type&quot;:&quot;doc&quot;,&quot;content&quot;:[{&quot;type&quot;:&quot;paragraph&quot;,&quot;attrs&quot;:{&quot;textAlign&quot;:&quot;center&quot;}}]}},{&quot;id&quot;:&quot;2fcf7889-028b-4449-9fa6-aaac1a6aa82d&quot;},{&quot;id&quot;:&quot;6981f243-a748-4044-848f-2973222701ed&quot;,&quot;text&quot;:&quot;\n\ndoes not require engineering resources directly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does not require engineering resources directly&quot;}]}]}]},{&quot;type&quot;:&quot;paragraph&quot;,&quot;attrs&quot;:{&quot;textAlign&quot;:null}}]}},{&quot;id&quot;:&quot;24713c38-a62d-45d5-b4bb-a146a105db57&quot;},{&quot;id&quot;:&quot;8587f580-c036-4f65-8a71-242f7831039b&quot;,&quot;text&quot;:&quot;\n\nuses Pareto-principle to focus efforts on most impactful tests on top 20% of cases\n\nmaintenance would be part of each product increment afterward with no footprint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uses Pareto-principle to focus efforts on most impactful tests on top 20% of cases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maintenance would be part of each product increment afterward with no footprint&quot;}]}]}]},{&quot;type&quot;:&quot;paragraph&quot;,&quot;attrs&quot;:{&quot;textAlign&quot;:null}}]}},{&quot;id&quot;:&quot;99cd339a-3458-4c0f-ada3-9f9f454e2a51&quot;},{&quot;id&quot;:&quot;0da432c4-457f-4fff-9a08-0a1afcb4f419&quot;,&quot;text&quot;:&quot;\n\nextensive cover creates very reliable deployments for widest userbase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extensive cover creates very reliable deployments for widest userbase&quot;}]}]}]},{&quot;type&quot;:&quot;paragraph&quot;,&quot;attrs&quot;:{&quot;textAlign&quot;:null}}]}}],[{&quot;id&quot;:&quot;d7dd77b9-cbfd-4923-9835-6225f97e186f&quot;,&quot;text&quot;:&quot;&quot;},{&quot;id&quot;:&quot;8e050e08-fe89-4a02-a35c-f9b627aab6d1&quot;},{&quot;id&quot;:&quot;56648bc0-fc49-4937-a60d-2b7b2d7db612&quot;,&quot;text&quot;:&quot;\n\nslow and error prone due to repetitive nature\n\nmay stop dev cycle causing lost productivity\n\nindirectly causes overhead for engineers, promotes siloed work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slow and error prone due to repetitive nature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may stop dev cycle causing lost productivity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indirectly causes overhead for engineers, promotes siloed work&quot;}]}]}]},{&quot;type&quot;:&quot;paragraph&quot;,&quot;attrs&quot;:{&quot;textAlign&quot;:null}}]}},{&quot;id&quot;:&quot;db26b4cd-3d40-422e-b29c-2a0ff61fb7c2&quot;},{&quot;id&quot;:&quot;9b988ebf-9de3-4264-88c4-89b7903222af&quot;,&quot;text&quot;:&quot;\n\nretains some manual tests, can be scripted to be less error prone\n\nlearning new approach and tools carries a change management risk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retains some manual tests, can be scripted to be less error prone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learning new approach and tools carries a change management risk&quot;}]}]}]},{&quot;type&quot;:&quot;paragraph&quot;,&quot;attrs&quot;:{&quot;textAlign&quot;:null}}]}},{&quot;id&quot;:&quot;f3c8bbc2-9743-4488-95dc-2abdddf3d43e&quot;},{&quot;id&quot;:&quot;b83d6e49-fd55-4fef-87be-0a5eb2b08142&quot;,&quot;text&quot;:&quot;\n\nthere are cases that can not be or hard to automate\n\nbrittle as maintenance overhead grows\n\nconsumes large infrastructure costs\n\nslows delivery cycle perm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there are cases that can not be or hard to automate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brittle as maintenance overhead grows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consumes large infrastructure costs&quot;}]}]},{&quot;type&quot;:&quot;listItem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slows delivery cycle perm.&quot;}]}]}]},{&quot;type&quot;:&quot;paragraph&quot;,&quot;attrs&quot;:{&quot;textAlign&quot;:null}}]}}],[{&quot;id&quot;:&quot;931d1844-b8ff-4911-b02c-5be637285e1d&quot;,&quot;text&quot;:&quot;&quot;},{&quot;id&quot;:&quot;9990a2df-6a31-4a3a-b5b4-6a4b9adca6ab&quot;},{&quot;id&quot;:&quot;84b821f5-ec10-4b8f-b09e-592fa06717bf&quot;,&quot;text&quot;:&quot;Hire 12 extra FTE to QA\n200k USD / month, indefinitely. + 2 FTE / month afterwards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Hire 12 extra FTE to QA&quot;}]},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200k USD / month, indefinitely. + 2 FTE / month afterwards.&quot;}]}]}},{&quot;id&quot;:&quot;5366462d-5825-4b25-ab98-e9ccc1a850ab&quot;,&quot;text&quot;:&quot;&quot;},{&quot;id&quot;:&quot;fc34bcab-0562-49a2-af51-f1aee538ae56&quot;,&quot;text&quot;:&quot;6 engineer team for 2 months\n200k USD one-time.\nPermanent culture change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6 engineer team for 2 months&quot;}]},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200k USD one-time.&quot;}]},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Permanent culture change.&quot;}]}]}},{&quot;id&quot;:&quot;68c7d07f-4362-4224-93de-0760ea206eb4&quot;,&quot;text&quot;:&quot;&quot;},{&quot;id&quot;:&quot;c8888169-5068-43a0-8c13-ac7dedc2b6a8&quot;,&quot;text&quot;:&quot;Feature freeze. All 18 engineers FTE, 3 months.\n900k USD. Temporary effect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Feature freeze. All 18 engineers FTE, 3 months.&quot;}]},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9pt&quot;,&quot;lineHeight&quot;:null}}],&quot;text&quot;:&quot;900k USD. Temporary effect.&quot;}]}]}}]],&quot;borders&quot;:[{&quot;id&quot;:&quot;a3b00625-c291-468f-9e9d-f57b47a29d80&quot;,&quot;index&quot;:1,&quot;isVertical&quot;:false,&quot;weight&quot;:1,&quot;color&quot;:&quot;#333333&quot;,&quot;style&quot;:&quot;solid&quot;,&quot;from&quot;:1,&quot;to&quot;:null},{&quot;id&quot;:&quot;d484b2e2-08db-4eab-b9c3-f8a490552322&quot;,&quot;index&quot;:2,&quot;isVertical&quot;:false,&quot;weight&quot;:1,&quot;color&quot;:&quot;#333333&quot;,&quot;style&quot;:&quot;solid&quot;,&quot;from&quot;:1,&quot;to&quot;:null},{&quot;id&quot;:&quot;68c21e42-bfa5-4418-97ea-432f8e83c24b&quot;,&quot;index&quot;:3,&quot;isVertical&quot;:false,&quot;weight&quot;:1,&quot;color&quot;:&quot;#333333&quot;,&quot;style&quot;:&quot;solid&quot;,&quot;from&quot;:1,&quot;to&quot;:null},{&quot;id&quot;:&quot;d68573ec-afd8-48ae-aaf9-0bc618f310e1&quot;,&quot;index&quot;:3,&quot;isVertical&quot;:false,&quot;weight&quot;:1,&quot;color&quot;:&quot;black&quot;,&quot;style&quot;:&quot;solid&quot;,&quot;from&quot;:1,&quot;to&quot;:null},{&quot;id&quot;:&quot;0cfbf692-9542-41b6-ab1e-a100116c7d2f&quot;,&quot;index&quot;:3,&quot;isVertical&quot;:false,&quot;weight&quot;:1,&quot;color&quot;:&quot;black&quot;,&quot;style&quot;:&quot;solid&quot;,&quot;from&quot;:1,&quot;to&quot;:null}],&quot;cellStyles&quot;:{&quot;d0c0411d-674c-4db7-bf00-e92e556ffb4b&quot;:{&quot;shape&quot;:{&quot;type&quot;:&quot;RoundedRectangle&quot;,&quot;color&quot;:&quot;#7f8db1&quot;,&quot;colorName&quot;:&quot;accent1&quot;,&quot;outlineColor&quot;:&quot;#7f8db1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05977b0e-c13a-476f-89e7-9077a42ee0ac&quot;:{&quot;shape&quot;:{&quot;type&quot;:&quot;RoundedRectangle&quot;,&quot;color&quot;:&quot;#7f8db1&quot;,&quot;colorName&quot;:&quot;accent1&quot;,&quot;outlineColor&quot;:&quot;#7f8db1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f9934a72-72de-4048-8c5c-64ea6ee056ba&quot;:{&quot;shape&quot;:{&quot;type&quot;:&quot;RoundedRectangle&quot;,&quot;color&quot;:&quot;#7f8db1&quot;,&quot;colorName&quot;:&quot;accent1&quot;,&quot;outlineColor&quot;:&quot;#7f8db1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eb4efb63-7de2-4204-a14f-9a06a701c641&quot;:{&quot;shape&quot;:{&quot;type&quot;:&quot;RoundedRectangle&quot;,&quot;color&quot;:&quot;#ffffff&quot;,&quot;radius&quot;:25,&quot;margin&quot;:6,&quot;colorName&quot;:&quot;background&quot;,&quot;outlineColor&quot;:&quot;#0d425a&quot;,&quot;outlineColorName&quot;:&quot;background2&quot;,&quot;outline&quot;:&quot;dashed&quot;,&quot;outlineWeight&quot;:1},&quot;weight&quot;:&quot;bold&quot;,&quot;style&quot;:&quot;normal&quot;,&quot;size&quot;:&quot;14pt&quot;,&quot;fontFamily&quot;:&quot;Arial&quot;,&quot;color&quot;:&quot;#333333&quot;,&quot;colorName&quot;:&quot;text&quot;,&quot;isInverted&quot;:false,&quot;preset&quot;:&quot;SubHeader&quot;,&quot;padding&quot;:5},&quot;58fb3c35-d139-4c35-8237-59cd9f3cb242&quot;:{&quot;shape&quot;:{&quot;type&quot;:&quot;RoundedRectangle&quot;,&quot;color&quot;:&quot;#ffffff&quot;,&quot;radius&quot;:25,&quot;margin&quot;:6,&quot;colorName&quot;:&quot;background&quot;,&quot;outlineColor&quot;:&quot;#0d425a&quot;,&quot;outlineColorName&quot;:&quot;background2&quot;,&quot;outline&quot;:&quot;dashed&quot;,&quot;outlineWeight&quot;:1},&quot;weight&quot;:&quot;bold&quot;,&quot;style&quot;:&quot;normal&quot;,&quot;size&quot;:&quot;14pt&quot;,&quot;fontFamily&quot;:&quot;Arial&quot;,&quot;color&quot;:&quot;#333333&quot;,&quot;colorName&quot;:&quot;text&quot;,&quot;isInverted&quot;:false,&quot;preset&quot;:&quot;SubHeader&quot;,&quot;padding&quot;:5},&quot;7f92f0ca-77ef-4095-8bc8-3735fc8498d7&quot;:{&quot;shape&quot;:{&quot;type&quot;:&quot;RoundedRectangle&quot;,&quot;color&quot;:&quot;#0d425a&quot;,&quot;radius&quot;:0,&quot;colorName&quot;:&quot;background2&quot;,&quot;outlineColor&quot;:&quot;#ffffff&quot;,&quot;outlineColorName&quot;:&quot;background&quot;,&quot;outline&quot;:&quot;none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SubHeader&quot;,&quot;background&quot;:&quot;#f2f4f7&quot;,&quot;backgroundName&quot;:&quot;secondary2&quot;,&quot;fontSizeAdd&quot;:2,&quot;padding&quot;:5,&quot;paddingLeft&quot;:12,&quot;paddingRight&quot;:12},&quot;edc6e5ca-0a5c-49cb-b8d3-aee048a61679&quot;:{&quot;weight&quot;:&quot;normal&quot;,&quot;style&quot;:&quot;normal&quot;,&quot;size&quot;:&quot;24pt&quot;,&quot;fontFamily&quot;:&quot;Segoe UI&quot;,&quot;color&quot;:&quot;#000000&quot;},&quot;e399f0be-0703-4185-9505-897337621db2&quot;:{&quot;weight&quot;:&quot;normal&quot;,&quot;style&quot;:&quot;normal&quot;,&quot;size&quot;:&quot;12pt&quot;,&quot;fontFamily&quot;:&quot;Arial&quot;,&quot;color&quot;:&quot;#333333&quot;,&quot;preset&quot;:&quot;Body&quot;,&quot;icon&quot;:&quot;lucide:ChartLine&quot;,&quot;iconAlign&quot;:&quot;center&quot;,&quot;iconSize&quot;:&quot;extralarge&quot;,&quot;iconColor&quot;:&quot;#d9dde8&quot;,&quot;iconColorName&quot;:&quot;secondary1&quot;,&quot;colorName&quot;:&quot;text&quot;},&quot;3c44d8f6-f419-4192-b292-87310115740d&quot;:{&quot;weight&quot;:&quot;bold&quot;,&quot;style&quot;:&quot;normal&quot;,&quot;size&quot;:&quot;14pt&quot;,&quot;fontFamily&quot;:&quot;Arial&quot;,&quot;color&quot;:&quot;#333333&quot;,&quot;shape&quot;:{&quot;color&quot;:&quot;#0d425a&quot;,&quot;colorName&quot;:&quot;background2&quot;,&quot;outlineColor&quot;:&quot;#ffffff&quot;,&quot;outlineColorName&quot;:&quot;background&quot;,&quot;margin&quot;:6,&quot;outline&quot;:&quot;none&quot;},&quot;colorName&quot;:&quot;text&quot;,&quot;preset&quot;:&quot;SubHeader&quot;},&quot;c07541a9-4185-47f1-99cc-a967e9d60807&quot;:{},&quot;24713c38-a62d-45d5-b4bb-a146a105db57&quot;:{&quot;background&quot;:&quot;transparent&quot;,&quot;backgroundName&quot;:&quot;none&quot;,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db26b4cd-3d40-422e-b29c-2a0ff61fb7c2&quot;:{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b81f3464-8f90-4119-9fd3-070d4f5966d5&quot;:{&quot;weight&quot;:&quot;bold&quot;,&quot;style&quot;:&quot;normal&quot;,&quot;size&quot;:&quot;14pt&quot;,&quot;fontFamily&quot;:&quot;Arial&quot;,&quot;color&quot;:&quot;#333333&quot;,&quot;shape&quot;:{&quot;color&quot;:&quot;#0d425a&quot;,&quot;colorName&quot;:&quot;background2&quot;,&quot;outlineColor&quot;:&quot;#ffffff&quot;,&quot;outlineColorName&quot;:&quot;background&quot;,&quot;margin&quot;:6,&quot;outline&quot;:&quot;none&quot;},&quot;colorName&quot;:&quot;text&quot;,&quot;preset&quot;:&quot;SubHeader&quot;},&quot;a56ecde3-4484-405f-a012-e273056c959a&quot;:{},&quot;99cd339a-3458-4c0f-ada3-9f9f454e2a51&quot;:{&quot;background&quot;:&quot;transparent&quot;,&quot;backgroundName&quot;:&quot;none&quot;,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f3c8bbc2-9743-4488-95dc-2abdddf3d43e&quot;:{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6981f243-a748-4044-848f-2973222701ed&quot;:{&quot;background&quot;:&quot;transparent&quot;,&quot;backgroundName&quot;:&quot;none&quot;,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8587f580-c036-4f65-8a71-242f7831039b&quot;:{&quot;background&quot;:&quot;#f2f4f7&quot;,&quot;backgroundName&quot;:&quot;secondary2&quot;,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0da432c4-457f-4fff-9a08-0a1afcb4f419&quot;:{&quot;background&quot;:&quot;transparent&quot;,&quot;backgroundName&quot;:&quot;none&quot;,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56648bc0-fc49-4937-a60d-2b7b2d7db612&quot;:{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9b988ebf-9de3-4264-88c4-89b7903222af&quot;:{&quot;weight&quot;:&quot;normal&quot;,&quot;style&quot;:&quot;normal&quot;,&quot;size&quot;:&quot;11pt&quot;,&quot;fontFamily&quot;:&quot;Arial&quot;,&quot;color&quot;:&quot;#333333&quot;,&quot;colorName&quot;:&quot;text&quot;,&quot;preset&quot;:&quot;Body&quot;,&quot;background&quot;:&quot;#f2f4f7&quot;,&quot;backgroundName&quot;:&quot;secondary2&quot;,&quot;textAlign&quot;:&quot;left&quot;,&quot;verticalAlign&quot;:&quot;top&quot;,&quot;fontSizeAdd&quot;:-1},&quot;b83d6e49-fd55-4fef-87be-0a5eb2b08142&quot;:{&quot;weight&quot;:&quot;normal&quot;,&quot;style&quot;:&quot;normal&quot;,&quot;size&quot;:&quot;11pt&quot;,&quot;fontFamily&quot;:&quot;Arial&quot;,&quot;color&quot;:&quot;#333333&quot;,&quot;colorName&quot;:&quot;text&quot;,&quot;preset&quot;:&quot;Body&quot;,&quot;textAlign&quot;:&quot;left&quot;,&quot;verticalAlign&quot;:&quot;top&quot;,&quot;fontSizeAdd&quot;:-1},&quot;84b821f5-ec10-4b8f-b09e-592fa06717bf&quot;:{&quot;weight&quot;:&quot;normal&quot;,&quot;style&quot;:&quot;normal&quot;,&quot;size&quot;:&quot;12pt&quot;,&quot;fontFamily&quot;:&quot;Arial&quot;,&quot;color&quot;:&quot;#333333&quot;,&quot;colorName&quot;:&quot;text&quot;,&quot;preset&quot;:&quot;Body&quot;,&quot;textAlign&quot;:&quot;center&quot;,&quot;verticalAlign&quot;:&quot;middle&quot;,&quot;padding&quot;:5},&quot;5366462d-5825-4b25-ab98-e9ccc1a850ab&quot;:{&quot;weight&quot;:&quot;normal&quot;,&quot;style&quot;:&quot;normal&quot;,&quot;size&quot;:&quot;12pt&quot;,&quot;fontFamily&quot;:&quot;Arial&quot;,&quot;color&quot;:&quot;#333333&quot;,&quot;colorName&quot;:&quot;text&quot;,&quot;preset&quot;:&quot;Body&quot;,&quot;textAlign&quot;:&quot;center&quot;,&quot;verticalAlign&quot;:&quot;middle&quot;},&quot;fc34bcab-0562-49a2-af51-f1aee538ae56&quot;:{&quot;weight&quot;:&quot;normal&quot;,&quot;style&quot;:&quot;normal&quot;,&quot;size&quot;:&quot;12pt&quot;,&quot;fontFamily&quot;:&quot;Arial&quot;,&quot;color&quot;:&quot;#333333&quot;,&quot;colorName&quot;:&quot;text&quot;,&quot;preset&quot;:&quot;Body&quot;,&quot;background&quot;:&quot;#f2f4f7&quot;,&quot;backgroundName&quot;:&quot;secondary2&quot;,&quot;textAlign&quot;:&quot;center&quot;,&quot;verticalAlign&quot;:&quot;middle&quot;,&quot;padding&quot;:5},&quot;68c7d07f-4362-4224-93de-0760ea206eb4&quot;:{&quot;weight&quot;:&quot;normal&quot;,&quot;style&quot;:&quot;normal&quot;,&quot;size&quot;:&quot;12pt&quot;,&quot;fontFamily&quot;:&quot;Arial&quot;,&quot;color&quot;:&quot;#333333&quot;,&quot;colorName&quot;:&quot;text&quot;,&quot;preset&quot;:&quot;Body&quot;,&quot;textAlign&quot;:&quot;center&quot;,&quot;verticalAlign&quot;:&quot;middle&quot;},&quot;c8888169-5068-43a0-8c13-ac7dedc2b6a8&quot;:{&quot;weight&quot;:&quot;normal&quot;,&quot;style&quot;:&quot;normal&quot;,&quot;size&quot;:&quot;12pt&quot;,&quot;fontFamily&quot;:&quot;Arial&quot;,&quot;color&quot;:&quot;#333333&quot;,&quot;colorName&quot;:&quot;text&quot;,&quot;preset&quot;:&quot;Body&quot;,&quot;textAlign&quot;:&quot;center&quot;,&quot;verticalAlign&quot;:&quot;middle&quot;,&quot;padding&quot;:5},&quot;f2e60207-b363-4127-82c7-b2741a1404eb&quot;:{&quot;icon&quot;:&quot;lucide:CirclePlus&quot;,&quot;iconAlign&quot;:&quot;center&quot;,&quot;iconSize&quot;:&quot;normal&quot;,&quot;iconEnclosure&quot;:&quot;none&quot;,&quot;iconColor&quot;:&quot;#009917&quot;,&quot;iconColorName&quot;:&quot;success&quot;},&quot;d7dd77b9-cbfd-4923-9835-6225f97e186f&quot;:{&quot;icon&quot;:&quot;lucide:CircleMinus&quot;,&quot;iconAlign&quot;:&quot;center&quot;,&quot;iconSize&quot;:&quot;normal&quot;,&quot;iconEnclosure&quot;:&quot;none&quot;,&quot;iconColor&quot;:&quot;#DD0000&quot;,&quot;iconColorName&quot;:&quot;danger&quot;},&quot;931d1844-b8ff-4911-b02c-5be637285e1d&quot;:{&quot;icon&quot;:&quot;phosphor:MoneyWavyIcon&quot;,&quot;iconAlign&quot;:&quot;center&quot;,&quot;iconSize&quot;:&quot;normal&quot;,&quot;iconEnclosure&quot;:&quot;none&quot;,&quot;iconColor&quot;:&quot;#0d425a&quot;,&quot;iconColorName&quot;:&quot;background2&quot;}},&quot;spacerStyles&quot;:{&quot;columnColors&quot;:[&quot;transparent&quot;,&quot;#ffffff&quot;,null,&quot;#ffffff&quot;,null,&quot;#ffffff&quot;],&quot;rowColors&quot;:[]},&quot;merged&quot;:[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webextension1.xml><?xml version="1.0" encoding="utf-8"?>
<we:webextension xmlns:we="http://schemas.microsoft.com/office/webextensions/webextension/2010/11" id="{0E9AA2E8-7BD2-CF4C-825F-1E621B57BCC5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35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We need to implement Testing Trophy approach to bring down the defects reaching production by 20%. This effort of 6 engineer will increase retention by 5% and earn X million in ARR.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Sándor Nagy</dc:creator>
  <cp:lastModifiedBy>Sándor Nagy</cp:lastModifiedBy>
  <cp:revision>5</cp:revision>
  <dcterms:created xsi:type="dcterms:W3CDTF">2026-01-29T11:30:41Z</dcterms:created>
  <dcterms:modified xsi:type="dcterms:W3CDTF">2026-01-30T12:00:43Z</dcterms:modified>
</cp:coreProperties>
</file>